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F83BF5-736E-47C5-A397-50D50ECEC943}" v="10" dt="2022-03-27T16:34:03.7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FDA2D47-78E1-4E20-A9C6-309D07FBFECF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8C5B655-8F14-4C78-AED9-688EDB328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881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E833-2139-411C-9B57-5CA5C3F76D6D}" type="datetime1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327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5ED2-8546-41AA-A6E8-17F2F1D98CF0}" type="datetime1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154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F82C-D09D-4278-8606-4BBF12ECFBEE}" type="datetime1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845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C075-2AEF-4424-9E93-387C98D6DE4C}" type="datetime1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6CD1-A105-4ED8-AD0F-CFAC029EB17F}" type="datetime1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85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C143-C0BE-447E-BBB1-2D6CE86AC329}" type="datetime1">
              <a:rPr lang="en-GB" smtClean="0"/>
              <a:t>27/03/2022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97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87C8-8084-49B2-90AB-1FE531F8AD23}" type="datetime1">
              <a:rPr lang="en-GB" smtClean="0"/>
              <a:t>27/03/2022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21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329A-3E52-4A03-87FF-D79BD3333214}" type="datetime1">
              <a:rPr lang="en-GB" smtClean="0"/>
              <a:t>27/03/2022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13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B73C-42C8-42BB-A328-D09AAE95A774}" type="datetime1">
              <a:rPr lang="en-GB" smtClean="0"/>
              <a:t>27/03/2022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21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F025-8B4C-4D65-978A-760DF03E589F}" type="datetime1">
              <a:rPr lang="en-GB" smtClean="0"/>
              <a:t>27/03/2022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40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9161-74F6-4B91-A8BD-F01418CEB1CB}" type="datetime1">
              <a:rPr lang="en-GB" smtClean="0"/>
              <a:t>27/03/2022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15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7FDBF-2D12-403D-90C8-0169988554DA}" type="datetime1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77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4A56568-A146-40F0-9E44-D2592276FF66}"/>
              </a:ext>
            </a:extLst>
          </p:cNvPr>
          <p:cNvSpPr/>
          <p:nvPr/>
        </p:nvSpPr>
        <p:spPr>
          <a:xfrm>
            <a:off x="483109" y="182880"/>
            <a:ext cx="5961888" cy="2194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Harder Probability Revision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2015BD0-EC77-4E53-953D-0E8596007B09}"/>
              </a:ext>
            </a:extLst>
          </p:cNvPr>
          <p:cNvSpPr/>
          <p:nvPr/>
        </p:nvSpPr>
        <p:spPr>
          <a:xfrm>
            <a:off x="483108" y="581982"/>
            <a:ext cx="2711195" cy="24320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100" dirty="0"/>
              <a:t>Paper 1:  	Conditional Probability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45BAD66-F595-4DF3-8C90-B1BBA72C175B}"/>
              </a:ext>
            </a:extLst>
          </p:cNvPr>
          <p:cNvSpPr/>
          <p:nvPr/>
        </p:nvSpPr>
        <p:spPr>
          <a:xfrm>
            <a:off x="483107" y="1004829"/>
            <a:ext cx="1516380" cy="24320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RELATIVE RISK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ADE7ADF-C58E-4E10-A0E3-5348C5BD6E25}"/>
              </a:ext>
            </a:extLst>
          </p:cNvPr>
          <p:cNvSpPr/>
          <p:nvPr/>
        </p:nvSpPr>
        <p:spPr>
          <a:xfrm>
            <a:off x="3663697" y="564602"/>
            <a:ext cx="2711195" cy="26058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100" dirty="0"/>
              <a:t>Paper 2:  	Relative and Absolute Risk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DB102AC-BC4A-4C59-9367-BD438EE3EEF6}"/>
              </a:ext>
            </a:extLst>
          </p:cNvPr>
          <p:cNvSpPr/>
          <p:nvPr/>
        </p:nvSpPr>
        <p:spPr>
          <a:xfrm>
            <a:off x="483107" y="2691094"/>
            <a:ext cx="1516380" cy="24320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ABSOLUTE RISK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85A50703-D319-470C-8844-54F16A11B552}"/>
              </a:ext>
            </a:extLst>
          </p:cNvPr>
          <p:cNvSpPr/>
          <p:nvPr/>
        </p:nvSpPr>
        <p:spPr>
          <a:xfrm>
            <a:off x="483107" y="4377359"/>
            <a:ext cx="1894332" cy="24320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GENERAL ADDITION RULE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36701ED-3863-47B5-9E6F-D5F380A8DFF5}"/>
              </a:ext>
            </a:extLst>
          </p:cNvPr>
          <p:cNvSpPr/>
          <p:nvPr/>
        </p:nvSpPr>
        <p:spPr>
          <a:xfrm>
            <a:off x="483107" y="6041936"/>
            <a:ext cx="3180589" cy="24320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MULTIPLICTION RULE FOR INDEPENDENCE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860A8C5-E3C4-41D7-8454-EAD9CE503787}"/>
              </a:ext>
            </a:extLst>
          </p:cNvPr>
          <p:cNvSpPr/>
          <p:nvPr/>
        </p:nvSpPr>
        <p:spPr>
          <a:xfrm>
            <a:off x="483107" y="7728200"/>
            <a:ext cx="2467357" cy="2194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CONDITIONAL PROBABILITY</a:t>
            </a:r>
          </a:p>
        </p:txBody>
      </p:sp>
    </p:spTree>
    <p:extLst>
      <p:ext uri="{BB962C8B-B14F-4D97-AF65-F5344CB8AC3E}">
        <p14:creationId xmlns:p14="http://schemas.microsoft.com/office/powerpoint/2010/main" val="520820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E1A55DD-14AD-453F-BD70-899043CAC8F6}"/>
              </a:ext>
            </a:extLst>
          </p:cNvPr>
          <p:cNvSpPr/>
          <p:nvPr/>
        </p:nvSpPr>
        <p:spPr>
          <a:xfrm>
            <a:off x="268224" y="207264"/>
            <a:ext cx="360000" cy="360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F3AC223-8E94-42B8-8F1D-40CCFBFBD9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036049"/>
              </p:ext>
            </p:extLst>
          </p:nvPr>
        </p:nvGraphicFramePr>
        <p:xfrm>
          <a:off x="1143000" y="414696"/>
          <a:ext cx="4572000" cy="124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70348904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8142340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2408052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Takes aspirin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Does not take aspirin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15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Heart attack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1883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4486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No heart attack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328329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328117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0662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4CF9F25-13A2-4F98-81CC-B7EB61165F40}"/>
              </a:ext>
            </a:extLst>
          </p:cNvPr>
          <p:cNvSpPr txBox="1"/>
          <p:nvPr/>
        </p:nvSpPr>
        <p:spPr>
          <a:xfrm>
            <a:off x="448224" y="1659296"/>
            <a:ext cx="5492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Source: The Lancet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B5E607-EAC5-4AE1-AF15-22786EB80A2B}"/>
              </a:ext>
            </a:extLst>
          </p:cNvPr>
          <p:cNvSpPr txBox="1"/>
          <p:nvPr/>
        </p:nvSpPr>
        <p:spPr>
          <a:xfrm>
            <a:off x="637032" y="2205380"/>
            <a:ext cx="558393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Calculate the absolute risk of having a heart attack</a:t>
            </a: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Calculate the absolute risk of having a heart attack is you take aspirin</a:t>
            </a: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Calculate the relative risk of having a heart attack if you take aspirin compared to if you don’t take aspirin</a:t>
            </a: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Comment on this relative risk value</a:t>
            </a:r>
          </a:p>
        </p:txBody>
      </p:sp>
    </p:spTree>
    <p:extLst>
      <p:ext uri="{BB962C8B-B14F-4D97-AF65-F5344CB8AC3E}">
        <p14:creationId xmlns:p14="http://schemas.microsoft.com/office/powerpoint/2010/main" val="2384298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7C429BF-6DA3-4563-BB8E-ADA81E64B9C6}"/>
              </a:ext>
            </a:extLst>
          </p:cNvPr>
          <p:cNvSpPr/>
          <p:nvPr/>
        </p:nvSpPr>
        <p:spPr>
          <a:xfrm>
            <a:off x="268224" y="207264"/>
            <a:ext cx="360000" cy="360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90DF2281-09D2-420F-AF75-E12AB5BA60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012679"/>
              </p:ext>
            </p:extLst>
          </p:nvPr>
        </p:nvGraphicFramePr>
        <p:xfrm>
          <a:off x="899160" y="844296"/>
          <a:ext cx="4572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12935351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08678635"/>
                    </a:ext>
                  </a:extLst>
                </a:gridCol>
                <a:gridCol w="1399032">
                  <a:extLst>
                    <a:ext uri="{9D8B030D-6E8A-4147-A177-3AD203B41FA5}">
                      <a16:colId xmlns:a16="http://schemas.microsoft.com/office/drawing/2014/main" val="495848815"/>
                    </a:ext>
                  </a:extLst>
                </a:gridCol>
                <a:gridCol w="886968">
                  <a:extLst>
                    <a:ext uri="{9D8B030D-6E8A-4147-A177-3AD203B41FA5}">
                      <a16:colId xmlns:a16="http://schemas.microsoft.com/office/drawing/2014/main" val="18182699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Furloughed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Not furloughed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882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1 843 000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12 334 000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753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1 419 000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12 769 000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525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909774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E252A29-7C5F-4079-B19E-BF2E5D81905E}"/>
              </a:ext>
            </a:extLst>
          </p:cNvPr>
          <p:cNvCxnSpPr/>
          <p:nvPr/>
        </p:nvCxnSpPr>
        <p:spPr>
          <a:xfrm>
            <a:off x="1036320" y="47548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FAC8190-7605-40CA-9C1F-903DA720A6E9}"/>
              </a:ext>
            </a:extLst>
          </p:cNvPr>
          <p:cNvSpPr txBox="1"/>
          <p:nvPr/>
        </p:nvSpPr>
        <p:spPr>
          <a:xfrm>
            <a:off x="755904" y="387264"/>
            <a:ext cx="5681472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Furloughed employees in the UK in 2020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Source: ONS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Calculate the probability that someone was furloughed from their employment in 2020</a:t>
            </a: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Given that the employee was female, calculate the probability that they were furloughed.</a:t>
            </a: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Given that the employee was furloughed, calculate the probability that they were male.</a:t>
            </a: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Is the probability of being furloughed independent of gender? Show your calculations for your conclusion.</a:t>
            </a: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89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7C429BF-6DA3-4563-BB8E-ADA81E64B9C6}"/>
              </a:ext>
            </a:extLst>
          </p:cNvPr>
          <p:cNvSpPr/>
          <p:nvPr/>
        </p:nvSpPr>
        <p:spPr>
          <a:xfrm>
            <a:off x="268224" y="207264"/>
            <a:ext cx="360000" cy="360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E252A29-7C5F-4079-B19E-BF2E5D81905E}"/>
              </a:ext>
            </a:extLst>
          </p:cNvPr>
          <p:cNvCxnSpPr/>
          <p:nvPr/>
        </p:nvCxnSpPr>
        <p:spPr>
          <a:xfrm>
            <a:off x="1036320" y="47548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FB7BA49B-96C9-4C60-AB03-C063A7A401F9}"/>
              </a:ext>
            </a:extLst>
          </p:cNvPr>
          <p:cNvSpPr txBox="1"/>
          <p:nvPr/>
        </p:nvSpPr>
        <p:spPr>
          <a:xfrm>
            <a:off x="873268" y="207264"/>
            <a:ext cx="511146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The probability of having Covid is 10%.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The probability of testing positive for Covid if you have it is 80%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The probability of testing positive for Covid if you do not have it is 0.01%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Calculate:</a:t>
            </a:r>
          </a:p>
          <a:p>
            <a:pPr marL="342900" indent="-342900">
              <a:buAutoNum type="alpha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The probability that you have Covid and test positive</a:t>
            </a: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The probability that you do not have Covid and test positive.</a:t>
            </a: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The probability that if you test positive for Covid, then you have Covid.</a:t>
            </a:r>
          </a:p>
        </p:txBody>
      </p:sp>
    </p:spTree>
    <p:extLst>
      <p:ext uri="{BB962C8B-B14F-4D97-AF65-F5344CB8AC3E}">
        <p14:creationId xmlns:p14="http://schemas.microsoft.com/office/powerpoint/2010/main" val="3657419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824</TotalTime>
  <Words>262</Words>
  <Application>Microsoft Office PowerPoint</Application>
  <PresentationFormat>A4 Paper (210x297 mm)</PresentationFormat>
  <Paragraphs>106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Hancock</dc:creator>
  <cp:lastModifiedBy>Karen Hancock</cp:lastModifiedBy>
  <cp:revision>7</cp:revision>
  <cp:lastPrinted>2022-02-20T15:44:37Z</cp:lastPrinted>
  <dcterms:created xsi:type="dcterms:W3CDTF">2022-02-20T12:23:54Z</dcterms:created>
  <dcterms:modified xsi:type="dcterms:W3CDTF">2022-03-27T16:44:10Z</dcterms:modified>
</cp:coreProperties>
</file>